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83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3" Type="http://schemas.openxmlformats.org/officeDocument/2006/relationships/image" Target="../media/image21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15.wmf"/><Relationship Id="rId11" Type="http://schemas.openxmlformats.org/officeDocument/2006/relationships/image" Target="../media/image28.wmf"/><Relationship Id="rId5" Type="http://schemas.openxmlformats.org/officeDocument/2006/relationships/image" Target="../media/image23.wmf"/><Relationship Id="rId10" Type="http://schemas.openxmlformats.org/officeDocument/2006/relationships/image" Target="../media/image27.wmf"/><Relationship Id="rId4" Type="http://schemas.openxmlformats.org/officeDocument/2006/relationships/image" Target="../media/image22.wmf"/><Relationship Id="rId9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47C9-AE0D-4F20-B49B-7345B978C98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23214A-2738-46CF-9D8A-2930DC84FF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47C9-AE0D-4F20-B49B-7345B978C98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214A-2738-46CF-9D8A-2930DC84FF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23214A-2738-46CF-9D8A-2930DC84FFF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47C9-AE0D-4F20-B49B-7345B978C98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47C9-AE0D-4F20-B49B-7345B978C98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23214A-2738-46CF-9D8A-2930DC84FF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47C9-AE0D-4F20-B49B-7345B978C98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23214A-2738-46CF-9D8A-2930DC84FF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8547C9-AE0D-4F20-B49B-7345B978C98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214A-2738-46CF-9D8A-2930DC84FF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47C9-AE0D-4F20-B49B-7345B978C98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23214A-2738-46CF-9D8A-2930DC84FFF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47C9-AE0D-4F20-B49B-7345B978C98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23214A-2738-46CF-9D8A-2930DC84F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47C9-AE0D-4F20-B49B-7345B978C98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23214A-2738-46CF-9D8A-2930DC84F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23214A-2738-46CF-9D8A-2930DC84FFF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47C9-AE0D-4F20-B49B-7345B978C98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23214A-2738-46CF-9D8A-2930DC84FF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8547C9-AE0D-4F20-B49B-7345B978C98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8547C9-AE0D-4F20-B49B-7345B978C98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23214A-2738-46CF-9D8A-2930DC84FFF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8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8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28" Type="http://schemas.openxmlformats.org/officeDocument/2006/relationships/image" Target="../media/image30.wmf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5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924800" cy="1752600"/>
          </a:xfrm>
        </p:spPr>
        <p:txBody>
          <a:bodyPr/>
          <a:lstStyle/>
          <a:p>
            <a:pPr algn="l"/>
            <a:r>
              <a:rPr lang="en-US" dirty="0" smtClean="0"/>
              <a:t>Agenda: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cap="none" dirty="0" smtClean="0"/>
              <a:t>TISK Problems/No MM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cap="none" dirty="0" smtClean="0"/>
              <a:t>Homework Check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cap="none" dirty="0" smtClean="0"/>
              <a:t>Lesson 11-2: Slope of a Line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cap="none" dirty="0" smtClean="0"/>
              <a:t>Homework: Finding the Slope of a Line worksheet</a:t>
            </a:r>
            <a:endParaRPr lang="en-US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Tuesday, December 4,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85800" y="2743200"/>
                <a:ext cx="7924800" cy="28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TISK Problems</a:t>
                </a:r>
              </a:p>
              <a:p>
                <a:pPr marL="342900" indent="-342900">
                  <a:buAutoNum type="arabicParenR"/>
                </a:pPr>
                <a:r>
                  <a:rPr lang="en-US" sz="2800" dirty="0" smtClean="0"/>
                  <a:t>Solve for </a:t>
                </a:r>
                <a:r>
                  <a:rPr lang="en-US" sz="2800" i="1" dirty="0" smtClean="0"/>
                  <a:t>t</a:t>
                </a:r>
                <a:r>
                  <a:rPr lang="en-US" sz="2800" dirty="0" smtClean="0"/>
                  <a:t>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𝑃𝑟𝑡</m:t>
                    </m:r>
                  </m:oMath>
                </a14:m>
                <a:endParaRPr lang="en-US" sz="2800" dirty="0" smtClean="0"/>
              </a:p>
              <a:p>
                <a:pPr marL="342900" indent="-342900">
                  <a:buAutoNum type="arabicParenR"/>
                </a:pPr>
                <a:endParaRPr lang="en-US" sz="2800" dirty="0" smtClean="0"/>
              </a:p>
              <a:p>
                <a:pPr marL="342900" indent="-342900">
                  <a:buAutoNum type="arabicParenR"/>
                </a:pPr>
                <a:r>
                  <a:rPr lang="en-US" sz="2800" dirty="0" smtClean="0"/>
                  <a:t>Solve for </a:t>
                </a:r>
                <a:r>
                  <a:rPr lang="en-US" sz="2800" i="1" dirty="0" smtClean="0"/>
                  <a:t>x</a:t>
                </a:r>
                <a:r>
                  <a:rPr lang="en-US" sz="2800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=62</m:t>
                    </m:r>
                  </m:oMath>
                </a14:m>
                <a:endParaRPr lang="en-US" sz="2800" dirty="0" smtClean="0"/>
              </a:p>
              <a:p>
                <a:pPr marL="342900" indent="-342900">
                  <a:buAutoNum type="arabicParenR"/>
                </a:pPr>
                <a:endParaRPr lang="en-US" sz="2800" dirty="0" smtClean="0"/>
              </a:p>
              <a:p>
                <a:pPr marL="342900" indent="-342900">
                  <a:buAutoNum type="arabicParenR"/>
                </a:pPr>
                <a:r>
                  <a:rPr lang="en-US" sz="2800" dirty="0" smtClean="0"/>
                  <a:t>Solve for </a:t>
                </a:r>
                <a:r>
                  <a:rPr lang="en-US" sz="2800" i="1" dirty="0" smtClean="0"/>
                  <a:t>m</a:t>
                </a:r>
                <a:r>
                  <a:rPr lang="en-US" sz="2800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+4=29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743200"/>
                <a:ext cx="7924800" cy="2823658"/>
              </a:xfrm>
              <a:prstGeom prst="rect">
                <a:avLst/>
              </a:prstGeom>
              <a:blipFill rotWithShape="1">
                <a:blip r:embed="rId2"/>
                <a:stretch>
                  <a:fillRect l="-1615" t="-2160" b="-5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4141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Classify Lines by Slope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09600" y="1905000"/>
                <a:ext cx="4495800" cy="411480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Positive</a:t>
                </a:r>
                <a:r>
                  <a:rPr lang="en-US" dirty="0"/>
                  <a:t> Slope </a:t>
                </a:r>
              </a:p>
              <a:p>
                <a:pPr lvl="1"/>
                <a:r>
                  <a:rPr lang="en-US" dirty="0"/>
                  <a:t>These lines </a:t>
                </a:r>
                <a:r>
                  <a:rPr lang="en-US" dirty="0">
                    <a:solidFill>
                      <a:schemeClr val="accent2"/>
                    </a:solidFill>
                  </a:rPr>
                  <a:t>CLIMB</a:t>
                </a:r>
                <a:r>
                  <a:rPr lang="en-US" dirty="0"/>
                  <a:t> as they go to the right.</a:t>
                </a:r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dirty="0"/>
              </a:p>
              <a:p>
                <a:r>
                  <a:rPr lang="en-US" dirty="0">
                    <a:solidFill>
                      <a:schemeClr val="hlink"/>
                    </a:solidFill>
                  </a:rPr>
                  <a:t>Negative</a:t>
                </a:r>
                <a:r>
                  <a:rPr lang="en-US" dirty="0"/>
                  <a:t> Slope</a:t>
                </a:r>
              </a:p>
              <a:p>
                <a:pPr lvl="1"/>
                <a:r>
                  <a:rPr lang="en-US" dirty="0"/>
                  <a:t>These lines </a:t>
                </a:r>
                <a:r>
                  <a:rPr lang="en-US" dirty="0">
                    <a:solidFill>
                      <a:schemeClr val="hlink"/>
                    </a:solidFill>
                  </a:rPr>
                  <a:t>FALL</a:t>
                </a:r>
                <a:r>
                  <a:rPr lang="en-US" dirty="0"/>
                  <a:t> as they go to the right.</a:t>
                </a:r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3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09600" y="1905000"/>
                <a:ext cx="4495800" cy="4114800"/>
              </a:xfrm>
              <a:blipFill rotWithShape="1">
                <a:blip r:embed="rId2"/>
                <a:stretch>
                  <a:fillRect l="-1355" t="-1333" r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4724400" y="2209800"/>
            <a:ext cx="2819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5181600" y="4267200"/>
            <a:ext cx="2895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87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 Look…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7010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6629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5486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5867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6248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5105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3962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4343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4724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1524000" y="6005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1524000" y="5624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524000" y="5243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1524000" y="4862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1524000" y="4481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1524000" y="4100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1524000" y="3719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1524000" y="3338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1524000" y="2957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3581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2438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2819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3200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1524000" y="6386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1524000" y="2576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1524000" y="2195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1524000" y="1814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 flipV="1">
            <a:off x="1676400" y="1676400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 flipV="1">
            <a:off x="2057400" y="1676400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 flipV="1">
            <a:off x="7391400" y="1676400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 flipV="1">
            <a:off x="7772400" y="1676400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2057400" y="3352800"/>
            <a:ext cx="518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2819400" y="33528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>
            <a:off x="2819400" y="3352800"/>
            <a:ext cx="3733800" cy="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1524000" y="3429000"/>
            <a:ext cx="1219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4114800" y="3429000"/>
            <a:ext cx="1371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106487"/>
          </a:xfrm>
        </p:spPr>
        <p:txBody>
          <a:bodyPr/>
          <a:lstStyle/>
          <a:p>
            <a:r>
              <a:rPr lang="en-US"/>
              <a:t>What happens to the slope of a horizontal line?</a:t>
            </a: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1066800" y="3886200"/>
            <a:ext cx="7772400" cy="110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What about a vertical line?</a:t>
            </a:r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6629400" y="41148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>
            <a:off x="6629400" y="4495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 flipV="1">
            <a:off x="6629400" y="4419600"/>
            <a:ext cx="0" cy="160020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6705600" y="4648200"/>
            <a:ext cx="1219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accent2"/>
                </a:solidFill>
              </a:rPr>
              <a:t>-4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6629400" y="5486400"/>
            <a:ext cx="1371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accent1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356244"/>
                <a:ext cx="4191000" cy="11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356244"/>
                <a:ext cx="4191000" cy="11330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914400" y="5181600"/>
                <a:ext cx="4953000" cy="1131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0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𝑢𝑛𝑑𝑒𝑓𝑖𝑛𝑒𝑑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181600"/>
                <a:ext cx="4953000" cy="11310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2681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6" grpId="0" animBg="1"/>
      <p:bldP spid="18466" grpId="1" animBg="1"/>
      <p:bldP spid="18467" grpId="0" animBg="1"/>
      <p:bldP spid="18467" grpId="1" animBg="1"/>
      <p:bldP spid="18469" grpId="0" animBg="1"/>
      <p:bldP spid="18469" grpId="1" animBg="1"/>
      <p:bldP spid="18470" grpId="0"/>
      <p:bldP spid="18470" grpId="1"/>
      <p:bldP spid="18471" grpId="0"/>
      <p:bldP spid="18471" grpId="1"/>
      <p:bldP spid="18435" grpId="0" build="p"/>
      <p:bldP spid="18473" grpId="0" build="p"/>
      <p:bldP spid="18474" grpId="0" animBg="1"/>
      <p:bldP spid="18475" grpId="0" animBg="1"/>
      <p:bldP spid="18476" grpId="0" animBg="1"/>
      <p:bldP spid="18478" grpId="0"/>
      <p:bldP spid="18479" grpId="0"/>
      <p:bldP spid="2" grpId="0"/>
      <p:bldP spid="2" grpId="1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Classify Lines by Slope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4648200" cy="4343400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Zero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Slope </a:t>
            </a:r>
          </a:p>
          <a:p>
            <a:pPr lvl="1"/>
            <a:r>
              <a:rPr lang="en-US" dirty="0"/>
              <a:t>These lines are </a:t>
            </a:r>
            <a:r>
              <a:rPr 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horizontal</a:t>
            </a:r>
          </a:p>
          <a:p>
            <a:r>
              <a: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</a:t>
            </a:r>
            <a:r>
              <a:rPr lang="en-US" dirty="0"/>
              <a:t> Slope</a:t>
            </a:r>
          </a:p>
          <a:p>
            <a:pPr lvl="1"/>
            <a:r>
              <a:rPr lang="en-US" dirty="0"/>
              <a:t>These lines are </a:t>
            </a:r>
            <a:r>
              <a: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vertical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5029200" y="2819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800600" y="3581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57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sz="3600"/>
              <a:t>Tell whether each line has a positive, negative, undefined, or zero slope.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1066800" y="2743200"/>
            <a:ext cx="396240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2971800" y="5410200"/>
            <a:ext cx="434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981200" y="2438400"/>
            <a:ext cx="426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1981200" y="2590800"/>
            <a:ext cx="15240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2209800" y="4724400"/>
            <a:ext cx="411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791200" y="2057400"/>
            <a:ext cx="83820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85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0" grpId="1" animBg="1"/>
      <p:bldP spid="19461" grpId="0" animBg="1"/>
      <p:bldP spid="19461" grpId="1" animBg="1"/>
      <p:bldP spid="19462" grpId="0" animBg="1"/>
      <p:bldP spid="19462" grpId="1" animBg="1"/>
      <p:bldP spid="19463" grpId="0" animBg="1"/>
      <p:bldP spid="19463" grpId="1" animBg="1"/>
      <p:bldP spid="19464" grpId="0" animBg="1"/>
      <p:bldP spid="19464" grpId="1" animBg="1"/>
      <p:bldP spid="194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will check homework at the END of the lesson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66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bug is crawling along a piece of paper.</a:t>
            </a:r>
            <a:endParaRPr lang="en-US" dirty="0"/>
          </a:p>
        </p:txBody>
      </p:sp>
      <p:sp>
        <p:nvSpPr>
          <p:cNvPr id="4" name="Flowchart: Document 3"/>
          <p:cNvSpPr/>
          <p:nvPr/>
        </p:nvSpPr>
        <p:spPr>
          <a:xfrm>
            <a:off x="685800" y="1828800"/>
            <a:ext cx="3962400" cy="3886200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C:\Users\Dria\AppData\Local\Microsoft\Windows\Temporary Internet Files\Content.IE5\RH4XUNE6\MC9002302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3367">
            <a:off x="838200" y="4883594"/>
            <a:ext cx="495677" cy="438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00600" y="2133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describe the bug’s path?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645725"/>
              </p:ext>
            </p:extLst>
          </p:nvPr>
        </p:nvGraphicFramePr>
        <p:xfrm>
          <a:off x="762000" y="1981200"/>
          <a:ext cx="3429000" cy="342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</a:tr>
              <a:tr h="3429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</a:tr>
              <a:tr h="3429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</a:tr>
              <a:tr h="3429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</a:tr>
              <a:tr h="3429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</a:tr>
              <a:tr h="3429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</a:tr>
              <a:tr h="3429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</a:tr>
              <a:tr h="3429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1148" marR="41148" marT="20574" marB="20574"/>
                </a:tc>
              </a:tr>
              <a:tr h="3429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1148" marR="41148" marT="20574" marB="20574"/>
                </a:tc>
              </a:tr>
              <a:tr h="3429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148" marR="41148" marT="20574" marB="20574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1148" marR="41148" marT="20574" marB="20574"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1086038" y="3429000"/>
            <a:ext cx="2266762" cy="1673665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00600" y="2662714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He’s traveling in a straight line!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91075" y="3244334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can we describe his line as opposed to another bug…?</a:t>
            </a:r>
            <a:endParaRPr lang="en-US" dirty="0"/>
          </a:p>
        </p:txBody>
      </p:sp>
      <p:pic>
        <p:nvPicPr>
          <p:cNvPr id="7171" name="Picture 3" descr="C:\Users\Dria\AppData\Local\Microsoft\Windows\Temporary Internet Files\Content.IE5\EEF7YURZ\MC9003319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95800"/>
            <a:ext cx="434566" cy="4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2514601" y="2318266"/>
            <a:ext cx="979282" cy="23904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00600" y="4172634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red bug climbs up 3 units for every 4 units he crawls to the right.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086038" y="4038600"/>
            <a:ext cx="0" cy="1064065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86038" y="4038600"/>
            <a:ext cx="1428563" cy="0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29175" y="4818965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green bug climbs up 5 units for every 2 units he crawls to the left.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3522646" y="3032046"/>
            <a:ext cx="0" cy="1672621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819400" y="3032046"/>
            <a:ext cx="703247" cy="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457637" y="3032046"/>
            <a:ext cx="0" cy="1064065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57637" y="3032046"/>
            <a:ext cx="1428563" cy="0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81000" y="5715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way they move is called the </a:t>
            </a:r>
            <a:r>
              <a:rPr lang="en-US" b="1" i="1" dirty="0" smtClean="0"/>
              <a:t>SLOPE</a:t>
            </a:r>
            <a:r>
              <a:rPr lang="en-US" dirty="0" smtClean="0"/>
              <a:t> of the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4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6" dur="4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2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-0.10712 -0.3421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-1710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7" grpId="0"/>
      <p:bldP spid="24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So, what do you know?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Slope is…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chemeClr val="accent2"/>
                </a:solidFill>
              </a:rPr>
              <a:t>climb</a:t>
            </a:r>
            <a:r>
              <a:rPr lang="en-US" dirty="0"/>
              <a:t> compared to the </a:t>
            </a:r>
            <a:r>
              <a:rPr lang="en-US" b="1" dirty="0">
                <a:solidFill>
                  <a:schemeClr val="accent6"/>
                </a:solidFill>
              </a:rPr>
              <a:t>crawl</a:t>
            </a:r>
            <a:r>
              <a:rPr lang="en-US" dirty="0"/>
              <a:t> of a line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chemeClr val="accent2"/>
                </a:solidFill>
              </a:rPr>
              <a:t>change in </a:t>
            </a:r>
            <a:r>
              <a:rPr lang="en-US" b="1" i="1" dirty="0">
                <a:solidFill>
                  <a:schemeClr val="accent2"/>
                </a:solidFill>
              </a:rPr>
              <a:t>y</a:t>
            </a:r>
            <a:r>
              <a:rPr lang="en-US" dirty="0"/>
              <a:t> compared to the </a:t>
            </a:r>
            <a:r>
              <a:rPr lang="en-US" b="1" dirty="0">
                <a:solidFill>
                  <a:schemeClr val="accent6"/>
                </a:solidFill>
              </a:rPr>
              <a:t>change in </a:t>
            </a:r>
            <a:r>
              <a:rPr lang="en-US" b="1" i="1" dirty="0">
                <a:solidFill>
                  <a:schemeClr val="accent6"/>
                </a:solidFill>
              </a:rPr>
              <a:t>x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 a line </a:t>
            </a:r>
            <a:r>
              <a:rPr lang="en-US" b="1" i="1" dirty="0">
                <a:solidFill>
                  <a:schemeClr val="accent5"/>
                </a:solidFill>
              </a:rPr>
              <a:t>moves</a:t>
            </a:r>
            <a:r>
              <a:rPr lang="en-US" dirty="0"/>
              <a:t>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04800" y="2015800"/>
            <a:ext cx="6150402" cy="43088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marL="548640" lvl="1" indent="-274320">
              <a:spcBef>
                <a:spcPct val="20000"/>
              </a:spcBef>
              <a:buClr>
                <a:srgbClr val="F3A447"/>
              </a:buClr>
              <a:buSzPct val="70000"/>
              <a:buFont typeface="Wingdings"/>
              <a:buChar char=""/>
            </a:pPr>
            <a:r>
              <a:rPr lang="en-US" sz="2200" dirty="0" smtClean="0"/>
              <a:t>The   </a:t>
            </a:r>
            <a:r>
              <a:rPr lang="en-US" sz="2200" b="1" dirty="0" smtClean="0">
                <a:solidFill>
                  <a:schemeClr val="accent2"/>
                </a:solidFill>
              </a:rPr>
              <a:t>rise </a:t>
            </a:r>
            <a:r>
              <a:rPr lang="en-US" sz="2200" dirty="0" smtClean="0"/>
              <a:t> compared to the   </a:t>
            </a:r>
            <a:r>
              <a:rPr lang="en-US" sz="2200" b="1" dirty="0" smtClean="0">
                <a:solidFill>
                  <a:schemeClr val="accent6"/>
                </a:solidFill>
              </a:rPr>
              <a:t>run</a:t>
            </a:r>
            <a:r>
              <a:rPr lang="en-US" sz="2200" b="1" dirty="0" smtClean="0">
                <a:solidFill>
                  <a:schemeClr val="accent1"/>
                </a:solidFill>
              </a:rPr>
              <a:t>   </a:t>
            </a:r>
            <a:r>
              <a:rPr lang="en-US" sz="2200" dirty="0" smtClean="0"/>
              <a:t>of a line.</a:t>
            </a:r>
            <a:endParaRPr lang="en-US" sz="2200" dirty="0">
              <a:solidFill>
                <a:srgbClr val="444D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83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0" y="2514600"/>
                <a:ext cx="5867400" cy="985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/>
                        </a:rPr>
                        <m:t>𝑚</m:t>
                      </m:r>
                      <m:r>
                        <a:rPr lang="en-US" sz="28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𝑟𝑖𝑠𝑒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𝑟𝑢𝑛</m:t>
                          </m:r>
                        </m:den>
                      </m:f>
                      <m:r>
                        <a:rPr lang="en-US" sz="28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𝑐h𝑎𝑛𝑔𝑒</m:t>
                          </m:r>
                          <m:r>
                            <a:rPr lang="en-US" sz="2800" b="0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𝑖𝑛</m:t>
                          </m:r>
                          <m:r>
                            <a:rPr lang="en-US" sz="2800" b="0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𝑐h𝑎𝑛𝑔𝑒</m:t>
                          </m:r>
                          <m:r>
                            <a:rPr lang="en-US" sz="2800" b="0" i="1" dirty="0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dirty="0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𝑖𝑛</m:t>
                          </m:r>
                          <m:r>
                            <a:rPr lang="en-US" sz="2800" b="0" i="1" dirty="0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dirty="0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dirty="0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dirty="0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dirty="0" smtClean="0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dirty="0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dirty="0" smtClean="0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514600"/>
                <a:ext cx="5867400" cy="9859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Slope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formula for slope of any line with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</a:t>
                </a:r>
                <a:r>
                  <a:rPr lang="en-US" dirty="0"/>
                  <a:t>:</a:t>
                </a:r>
              </a:p>
            </p:txBody>
          </p:sp>
        </mc:Choice>
        <mc:Fallback xmlns="">
          <p:sp>
            <p:nvSpPr>
              <p:cNvPr id="112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514600" y="2397955"/>
            <a:ext cx="838200" cy="1219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276600" y="2488194"/>
            <a:ext cx="2286000" cy="1219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638800" y="2488194"/>
            <a:ext cx="2286000" cy="1219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0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67" grpId="0" build="p"/>
      <p:bldP spid="11269" grpId="0" animBg="1"/>
      <p:bldP spid="11270" grpId="0" animBg="1"/>
      <p:bldP spid="112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646691" y="202422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7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029200" y="2021973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6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200400" y="19812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5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590800" y="1981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-3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Slope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987552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3200" dirty="0"/>
              <a:t>Find the slope of a line that passes through the points (-3, 5) and (7, 6).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708479"/>
              </p:ext>
            </p:extLst>
          </p:nvPr>
        </p:nvGraphicFramePr>
        <p:xfrm>
          <a:off x="330200" y="3581400"/>
          <a:ext cx="2112963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3" imgW="774360" imgH="431640" progId="Equation.DSMT4">
                  <p:embed/>
                </p:oleObj>
              </mc:Choice>
              <mc:Fallback>
                <p:oleObj name="Equation" r:id="rId3" imgW="774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3581400"/>
                        <a:ext cx="2112963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313665"/>
              </p:ext>
            </p:extLst>
          </p:nvPr>
        </p:nvGraphicFramePr>
        <p:xfrm>
          <a:off x="2819400" y="2438400"/>
          <a:ext cx="3143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438400"/>
                        <a:ext cx="3143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18517"/>
              </p:ext>
            </p:extLst>
          </p:nvPr>
        </p:nvGraphicFramePr>
        <p:xfrm>
          <a:off x="4613275" y="2424112"/>
          <a:ext cx="3397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2424112"/>
                        <a:ext cx="3397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75532"/>
              </p:ext>
            </p:extLst>
          </p:nvPr>
        </p:nvGraphicFramePr>
        <p:xfrm>
          <a:off x="3223034" y="2438400"/>
          <a:ext cx="3413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3034" y="2438400"/>
                        <a:ext cx="341312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362075"/>
              </p:ext>
            </p:extLst>
          </p:nvPr>
        </p:nvGraphicFramePr>
        <p:xfrm>
          <a:off x="5014111" y="2424112"/>
          <a:ext cx="3667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11" imgW="177480" imgH="228600" progId="Equation.DSMT4">
                  <p:embed/>
                </p:oleObj>
              </mc:Choice>
              <mc:Fallback>
                <p:oleObj name="Equation" r:id="rId11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4111" y="2424112"/>
                        <a:ext cx="366713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805037"/>
              </p:ext>
            </p:extLst>
          </p:nvPr>
        </p:nvGraphicFramePr>
        <p:xfrm>
          <a:off x="1209675" y="4267200"/>
          <a:ext cx="3143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13" imgW="152280" imgH="228600" progId="Equation.DSMT4">
                  <p:embed/>
                </p:oleObj>
              </mc:Choice>
              <mc:Fallback>
                <p:oleObj name="Equation" r:id="rId13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675" y="4267200"/>
                        <a:ext cx="3143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48815"/>
              </p:ext>
            </p:extLst>
          </p:nvPr>
        </p:nvGraphicFramePr>
        <p:xfrm>
          <a:off x="1905000" y="4267200"/>
          <a:ext cx="3397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15" imgW="164880" imgH="228600" progId="Equation.DSMT4">
                  <p:embed/>
                </p:oleObj>
              </mc:Choice>
              <mc:Fallback>
                <p:oleObj name="Equation" r:id="rId15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67200"/>
                        <a:ext cx="3397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995402"/>
              </p:ext>
            </p:extLst>
          </p:nvPr>
        </p:nvGraphicFramePr>
        <p:xfrm>
          <a:off x="1195388" y="3657600"/>
          <a:ext cx="3413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17" imgW="164880" imgH="228600" progId="Equation.DSMT4">
                  <p:embed/>
                </p:oleObj>
              </mc:Choice>
              <mc:Fallback>
                <p:oleObj name="Equation" r:id="rId17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3657600"/>
                        <a:ext cx="341312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244895"/>
              </p:ext>
            </p:extLst>
          </p:nvPr>
        </p:nvGraphicFramePr>
        <p:xfrm>
          <a:off x="1905000" y="3657600"/>
          <a:ext cx="3667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19" imgW="177480" imgH="228600" progId="Equation.DSMT4">
                  <p:embed/>
                </p:oleObj>
              </mc:Choice>
              <mc:Fallback>
                <p:oleObj name="Equation" r:id="rId19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657600"/>
                        <a:ext cx="366713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2438400" y="3581400"/>
          <a:ext cx="1490663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21" imgW="545760" imgH="431640" progId="Equation.DSMT4">
                  <p:embed/>
                </p:oleObj>
              </mc:Choice>
              <mc:Fallback>
                <p:oleObj name="Equation" r:id="rId21" imgW="545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1490663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232393"/>
              </p:ext>
            </p:extLst>
          </p:nvPr>
        </p:nvGraphicFramePr>
        <p:xfrm>
          <a:off x="2874963" y="3575050"/>
          <a:ext cx="6619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23" imgW="203040" imgH="164880" progId="Equation.DSMT4">
                  <p:embed/>
                </p:oleObj>
              </mc:Choice>
              <mc:Fallback>
                <p:oleObj name="Equation" r:id="rId23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3" y="3575050"/>
                        <a:ext cx="6619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008979"/>
              </p:ext>
            </p:extLst>
          </p:nvPr>
        </p:nvGraphicFramePr>
        <p:xfrm>
          <a:off x="2743200" y="4217988"/>
          <a:ext cx="86518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25" imgW="279360" imgH="177480" progId="Equation.DSMT4">
                  <p:embed/>
                </p:oleObj>
              </mc:Choice>
              <mc:Fallback>
                <p:oleObj name="Equation" r:id="rId25" imgW="279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217988"/>
                        <a:ext cx="865188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3886200" y="3581400"/>
          <a:ext cx="9017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27" imgW="330120" imgH="393480" progId="Equation.DSMT4">
                  <p:embed/>
                </p:oleObj>
              </mc:Choice>
              <mc:Fallback>
                <p:oleObj name="Equation" r:id="rId27" imgW="330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581400"/>
                        <a:ext cx="9017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6495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9593E-6 L -0.21667 0.23548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117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9593E-6 L -0.16667 0.32431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16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14596E-6 L -0.33334 0.22947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11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6681E-6 L -0.31649 0.31807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158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/>
      <p:bldP spid="12304" grpId="0"/>
      <p:bldP spid="12302" grpId="0"/>
      <p:bldP spid="123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000500" y="1935162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-9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581400" y="1965326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7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0" y="1935162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-6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828800" y="1960059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-8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Slope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776363"/>
              </p:ext>
            </p:extLst>
          </p:nvPr>
        </p:nvGraphicFramePr>
        <p:xfrm>
          <a:off x="330200" y="3581400"/>
          <a:ext cx="2112963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3" imgW="774360" imgH="431640" progId="Equation.DSMT4">
                  <p:embed/>
                </p:oleObj>
              </mc:Choice>
              <mc:Fallback>
                <p:oleObj name="Equation" r:id="rId3" imgW="774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3581400"/>
                        <a:ext cx="2112963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447327"/>
              </p:ext>
            </p:extLst>
          </p:nvPr>
        </p:nvGraphicFramePr>
        <p:xfrm>
          <a:off x="1209675" y="4267200"/>
          <a:ext cx="3143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675" y="4267200"/>
                        <a:ext cx="3143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340542"/>
              </p:ext>
            </p:extLst>
          </p:nvPr>
        </p:nvGraphicFramePr>
        <p:xfrm>
          <a:off x="1905000" y="4267200"/>
          <a:ext cx="3397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67200"/>
                        <a:ext cx="3397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186305"/>
              </p:ext>
            </p:extLst>
          </p:nvPr>
        </p:nvGraphicFramePr>
        <p:xfrm>
          <a:off x="1195388" y="3657600"/>
          <a:ext cx="3413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3657600"/>
                        <a:ext cx="341312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724733"/>
              </p:ext>
            </p:extLst>
          </p:nvPr>
        </p:nvGraphicFramePr>
        <p:xfrm>
          <a:off x="1905000" y="3657600"/>
          <a:ext cx="3667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11" imgW="177480" imgH="228600" progId="Equation.DSMT4">
                  <p:embed/>
                </p:oleObj>
              </mc:Choice>
              <mc:Fallback>
                <p:oleObj name="Equation" r:id="rId11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657600"/>
                        <a:ext cx="366713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2438400" y="3581400"/>
          <a:ext cx="1490663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13" imgW="545760" imgH="431640" progId="Equation.DSMT4">
                  <p:embed/>
                </p:oleObj>
              </mc:Choice>
              <mc:Fallback>
                <p:oleObj name="Equation" r:id="rId13" imgW="545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1490663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597500"/>
              </p:ext>
            </p:extLst>
          </p:nvPr>
        </p:nvGraphicFramePr>
        <p:xfrm>
          <a:off x="3132138" y="3554413"/>
          <a:ext cx="37306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15" imgW="114120" imgH="177480" progId="Equation.DSMT4">
                  <p:embed/>
                </p:oleObj>
              </mc:Choice>
              <mc:Fallback>
                <p:oleObj name="Equation" r:id="rId15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554413"/>
                        <a:ext cx="373062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795547"/>
              </p:ext>
            </p:extLst>
          </p:nvPr>
        </p:nvGraphicFramePr>
        <p:xfrm>
          <a:off x="2743200" y="4217988"/>
          <a:ext cx="8636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17" imgW="279360" imgH="177480" progId="Equation.DSMT4">
                  <p:embed/>
                </p:oleObj>
              </mc:Choice>
              <mc:Fallback>
                <p:oleObj name="Equation" r:id="rId17" imgW="279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217988"/>
                        <a:ext cx="8636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2" name="Object 20"/>
          <p:cNvGraphicFramePr>
            <a:graphicFrameLocks noChangeAspect="1"/>
          </p:cNvGraphicFramePr>
          <p:nvPr/>
        </p:nvGraphicFramePr>
        <p:xfrm>
          <a:off x="3886200" y="3581400"/>
          <a:ext cx="1004888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19" imgW="368280" imgH="393480" progId="Equation.DSMT4">
                  <p:embed/>
                </p:oleObj>
              </mc:Choice>
              <mc:Fallback>
                <p:oleObj name="Equation" r:id="rId19" imgW="368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581400"/>
                        <a:ext cx="1004888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9256" y="1524000"/>
            <a:ext cx="8497888" cy="110648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Find the slope of a line that passes through the points (-8, -6) and (7, -9).</a:t>
            </a:r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926956"/>
              </p:ext>
            </p:extLst>
          </p:nvPr>
        </p:nvGraphicFramePr>
        <p:xfrm>
          <a:off x="1976437" y="2198475"/>
          <a:ext cx="3143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21" imgW="152280" imgH="228600" progId="Equation.DSMT4">
                  <p:embed/>
                </p:oleObj>
              </mc:Choice>
              <mc:Fallback>
                <p:oleObj name="Equation" r:id="rId21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7" y="2198475"/>
                        <a:ext cx="3143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240581"/>
              </p:ext>
            </p:extLst>
          </p:nvPr>
        </p:nvGraphicFramePr>
        <p:xfrm>
          <a:off x="3657600" y="2249778"/>
          <a:ext cx="3397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23" imgW="164880" imgH="228600" progId="Equation.DSMT4">
                  <p:embed/>
                </p:oleObj>
              </mc:Choice>
              <mc:Fallback>
                <p:oleObj name="Equation" r:id="rId23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49778"/>
                        <a:ext cx="3397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735683"/>
              </p:ext>
            </p:extLst>
          </p:nvPr>
        </p:nvGraphicFramePr>
        <p:xfrm>
          <a:off x="2468578" y="2189422"/>
          <a:ext cx="3413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25" imgW="164880" imgH="228600" progId="Equation.DSMT4">
                  <p:embed/>
                </p:oleObj>
              </mc:Choice>
              <mc:Fallback>
                <p:oleObj name="Equation" r:id="rId25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78" y="2189422"/>
                        <a:ext cx="341312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27178"/>
              </p:ext>
            </p:extLst>
          </p:nvPr>
        </p:nvGraphicFramePr>
        <p:xfrm>
          <a:off x="4038600" y="2278856"/>
          <a:ext cx="3667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27" imgW="177480" imgH="228600" progId="Equation.DSMT4">
                  <p:embed/>
                </p:oleObj>
              </mc:Choice>
              <mc:Fallback>
                <p:oleObj name="Equation" r:id="rId27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278856"/>
                        <a:ext cx="366712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2570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99653E-7 L -0.1375 0.2533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12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3313E-6 L -0.08333 0.32732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163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7037E-6 L -0.20417 0.31574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24583 0.24236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1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6" grpId="0"/>
      <p:bldP spid="133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 the slope of the line.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7010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6629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5486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5867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6248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5105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3962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4343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4724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1524000" y="6005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1524000" y="5624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1524000" y="5243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1524000" y="4862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1524000" y="4481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1524000" y="4100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1524000" y="3719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1524000" y="3338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524000" y="2957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V="1">
            <a:off x="3581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V="1">
            <a:off x="2438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V="1">
            <a:off x="2819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3200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1524000" y="6386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1524000" y="2576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1524000" y="2195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1524000" y="1814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5"/>
          <p:cNvSpPr>
            <a:spLocks noChangeShapeType="1"/>
          </p:cNvSpPr>
          <p:nvPr/>
        </p:nvSpPr>
        <p:spPr bwMode="auto">
          <a:xfrm flipV="1">
            <a:off x="1676400" y="1676400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057400" y="1676400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57"/>
          <p:cNvSpPr>
            <a:spLocks noChangeShapeType="1"/>
          </p:cNvSpPr>
          <p:nvPr/>
        </p:nvSpPr>
        <p:spPr bwMode="auto">
          <a:xfrm flipV="1">
            <a:off x="7391400" y="1676400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 flipV="1">
            <a:off x="7772400" y="1676400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 flipV="1">
            <a:off x="1981200" y="2514600"/>
            <a:ext cx="441960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 flipV="1">
            <a:off x="2438400" y="2971800"/>
            <a:ext cx="342900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 flipV="1">
            <a:off x="2438400" y="2971800"/>
            <a:ext cx="0" cy="304800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>
            <a:off x="2438400" y="2971800"/>
            <a:ext cx="3352800" cy="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1828800" y="2971800"/>
            <a:ext cx="990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3505200" y="1981200"/>
            <a:ext cx="990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accent1"/>
                </a:solidFill>
              </a:rPr>
              <a:t>9</a:t>
            </a:r>
          </a:p>
        </p:txBody>
      </p:sp>
      <p:graphicFrame>
        <p:nvGraphicFramePr>
          <p:cNvPr id="14401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278602"/>
              </p:ext>
            </p:extLst>
          </p:nvPr>
        </p:nvGraphicFramePr>
        <p:xfrm>
          <a:off x="304800" y="4724400"/>
          <a:ext cx="1447800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406080" imgH="393480" progId="Equation.DSMT4">
                  <p:embed/>
                </p:oleObj>
              </mc:Choice>
              <mc:Fallback>
                <p:oleObj name="Equation" r:id="rId3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724400"/>
                        <a:ext cx="1447800" cy="14033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02" name="Text Box 66"/>
          <p:cNvSpPr txBox="1">
            <a:spLocks noChangeArrowheads="1"/>
          </p:cNvSpPr>
          <p:nvPr/>
        </p:nvSpPr>
        <p:spPr bwMode="auto">
          <a:xfrm>
            <a:off x="76200" y="2387600"/>
            <a:ext cx="18288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US">
                <a:latin typeface="Tahoma" charset="0"/>
              </a:rPr>
              <a:t>Up = +</a:t>
            </a:r>
            <a:br>
              <a:rPr lang="en-US">
                <a:latin typeface="Tahoma" charset="0"/>
              </a:rPr>
            </a:br>
            <a:r>
              <a:rPr lang="en-US">
                <a:latin typeface="Tahoma" charset="0"/>
              </a:rPr>
              <a:t>Right = +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>
                <a:latin typeface="Tahoma" charset="0"/>
              </a:rPr>
              <a:t>Down = -</a:t>
            </a:r>
            <a:br>
              <a:rPr lang="en-US">
                <a:latin typeface="Tahoma" charset="0"/>
              </a:rPr>
            </a:br>
            <a:r>
              <a:rPr lang="en-US">
                <a:latin typeface="Tahoma" charset="0"/>
              </a:rPr>
              <a:t>Left = -</a:t>
            </a:r>
          </a:p>
        </p:txBody>
      </p:sp>
      <p:sp>
        <p:nvSpPr>
          <p:cNvPr id="14403" name="Line 67"/>
          <p:cNvSpPr>
            <a:spLocks noChangeShapeType="1"/>
          </p:cNvSpPr>
          <p:nvPr/>
        </p:nvSpPr>
        <p:spPr bwMode="auto">
          <a:xfrm flipV="1">
            <a:off x="5867400" y="2971800"/>
            <a:ext cx="0" cy="304800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5943600" y="4953000"/>
            <a:ext cx="1447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solidFill>
                  <a:schemeClr val="accent2"/>
                </a:solidFill>
              </a:rPr>
              <a:t>-8</a:t>
            </a:r>
          </a:p>
        </p:txBody>
      </p:sp>
      <p:sp>
        <p:nvSpPr>
          <p:cNvPr id="14405" name="Line 69"/>
          <p:cNvSpPr>
            <a:spLocks noChangeShapeType="1"/>
          </p:cNvSpPr>
          <p:nvPr/>
        </p:nvSpPr>
        <p:spPr bwMode="auto">
          <a:xfrm>
            <a:off x="2514600" y="6019800"/>
            <a:ext cx="3352800" cy="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Text Box 70"/>
          <p:cNvSpPr txBox="1">
            <a:spLocks noChangeArrowheads="1"/>
          </p:cNvSpPr>
          <p:nvPr/>
        </p:nvSpPr>
        <p:spPr bwMode="auto">
          <a:xfrm>
            <a:off x="4038600" y="4953000"/>
            <a:ext cx="990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accent1"/>
                </a:solidFill>
              </a:rPr>
              <a:t>-9</a:t>
            </a:r>
          </a:p>
        </p:txBody>
      </p:sp>
      <p:graphicFrame>
        <p:nvGraphicFramePr>
          <p:cNvPr id="14407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457938"/>
              </p:ext>
            </p:extLst>
          </p:nvPr>
        </p:nvGraphicFramePr>
        <p:xfrm>
          <a:off x="6096000" y="3429000"/>
          <a:ext cx="2624138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736560" imgH="393480" progId="Equation.DSMT4">
                  <p:embed/>
                </p:oleObj>
              </mc:Choice>
              <mc:Fallback>
                <p:oleObj name="Equation" r:id="rId5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429000"/>
                        <a:ext cx="2624138" cy="14033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7103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4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7" grpId="0" animBg="1"/>
      <p:bldP spid="14397" grpId="1" animBg="1"/>
      <p:bldP spid="14398" grpId="0" animBg="1"/>
      <p:bldP spid="14398" grpId="1" animBg="1"/>
      <p:bldP spid="14399" grpId="0"/>
      <p:bldP spid="14399" grpId="1"/>
      <p:bldP spid="14400" grpId="0"/>
      <p:bldP spid="14400" grpId="1"/>
      <p:bldP spid="14402" grpId="0" build="p"/>
      <p:bldP spid="14403" grpId="0" animBg="1"/>
      <p:bldP spid="14404" grpId="0"/>
      <p:bldP spid="14405" grpId="0" animBg="1"/>
      <p:bldP spid="144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 the slope of the line.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7010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6629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5486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5867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6248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5105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3962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4343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4724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1524000" y="6005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1524000" y="5624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1524000" y="5243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1524000" y="4862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1524000" y="4481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1524000" y="4100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1524000" y="3719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1524000" y="3338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1524000" y="2957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V="1">
            <a:off x="3581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2438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V="1">
            <a:off x="2819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V="1">
            <a:off x="3200400" y="1662113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1524000" y="6386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1524000" y="2576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1524000" y="2195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1524000" y="1814513"/>
            <a:ext cx="640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V="1">
            <a:off x="1676400" y="1676400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 flipV="1">
            <a:off x="2057400" y="1676400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V="1">
            <a:off x="7391400" y="1676400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V="1">
            <a:off x="7772400" y="1676400"/>
            <a:ext cx="0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1828800" y="3505200"/>
            <a:ext cx="5562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2819400" y="3733800"/>
            <a:ext cx="3810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flipV="1">
            <a:off x="2819400" y="3810000"/>
            <a:ext cx="0" cy="68580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2895600" y="4495800"/>
            <a:ext cx="3733800" cy="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1905000" y="3505200"/>
            <a:ext cx="1219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accent2"/>
                </a:solidFill>
              </a:rPr>
              <a:t>-2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5410200" y="4572000"/>
            <a:ext cx="1371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accent1"/>
                </a:solidFill>
              </a:rPr>
              <a:t>10</a:t>
            </a:r>
          </a:p>
        </p:txBody>
      </p:sp>
      <p:graphicFrame>
        <p:nvGraphicFramePr>
          <p:cNvPr id="1540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862830"/>
              </p:ext>
            </p:extLst>
          </p:nvPr>
        </p:nvGraphicFramePr>
        <p:xfrm>
          <a:off x="2719388" y="1981200"/>
          <a:ext cx="3303587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927000" imgH="393480" progId="Equation.DSMT4">
                  <p:embed/>
                </p:oleObj>
              </mc:Choice>
              <mc:Fallback>
                <p:oleObj name="Equation" r:id="rId3" imgW="927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1981200"/>
                        <a:ext cx="3303587" cy="14033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44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6" grpId="0" animBg="1"/>
      <p:bldP spid="15397" grpId="0" animBg="1"/>
      <p:bldP spid="15398" grpId="0"/>
      <p:bldP spid="1539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599</TotalTime>
  <Words>477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Civic</vt:lpstr>
      <vt:lpstr>MathType 6.0 Equation</vt:lpstr>
      <vt:lpstr>Equation</vt:lpstr>
      <vt:lpstr>Tuesday, December 4, 2012</vt:lpstr>
      <vt:lpstr>Homework Check</vt:lpstr>
      <vt:lpstr>A bug is crawling along a piece of paper.</vt:lpstr>
      <vt:lpstr>So, what do you know?</vt:lpstr>
      <vt:lpstr>Slope Equation</vt:lpstr>
      <vt:lpstr>Finding Slope</vt:lpstr>
      <vt:lpstr>Finding Slope</vt:lpstr>
      <vt:lpstr>Find the slope of the line.</vt:lpstr>
      <vt:lpstr>Find the slope of the line.</vt:lpstr>
      <vt:lpstr>Classify Lines by Slope</vt:lpstr>
      <vt:lpstr>Quick Look…</vt:lpstr>
      <vt:lpstr>Classify Lines by Slope</vt:lpstr>
      <vt:lpstr>Tell whether each line has a positive, negative, undefined, or zero slope.</vt:lpstr>
      <vt:lpstr>Homework Check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December 4, 2012</dc:title>
  <dc:creator>Dria</dc:creator>
  <cp:lastModifiedBy>Dria</cp:lastModifiedBy>
  <cp:revision>9</cp:revision>
  <dcterms:created xsi:type="dcterms:W3CDTF">2012-12-03T23:45:10Z</dcterms:created>
  <dcterms:modified xsi:type="dcterms:W3CDTF">2012-12-04T23:09:46Z</dcterms:modified>
</cp:coreProperties>
</file>